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06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1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76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93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975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10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52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24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34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0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002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9EA9-45DB-46B5-832E-46CD8FBD9082}" type="datetimeFigureOut">
              <a:rPr lang="en-IE" smtClean="0"/>
              <a:t>26/06/2023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5DD9-207F-420A-A7F6-92DBA0714E7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66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BE3C0EC-B588-CD09-F926-94AA1AE7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60708"/>
              </p:ext>
            </p:extLst>
          </p:nvPr>
        </p:nvGraphicFramePr>
        <p:xfrm>
          <a:off x="441754" y="191530"/>
          <a:ext cx="5974491" cy="11134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4491">
                  <a:extLst>
                    <a:ext uri="{9D8B030D-6E8A-4147-A177-3AD203B41FA5}">
                      <a16:colId xmlns:a16="http://schemas.microsoft.com/office/drawing/2014/main" val="2440023092"/>
                    </a:ext>
                  </a:extLst>
                </a:gridCol>
              </a:tblGrid>
              <a:tr h="698157">
                <a:tc>
                  <a:txBody>
                    <a:bodyPr/>
                    <a:lstStyle/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Rang a </a:t>
                      </a:r>
                      <a:r>
                        <a:rPr lang="en-IE" dirty="0" err="1">
                          <a:solidFill>
                            <a:schemeClr val="tx1"/>
                          </a:solidFill>
                        </a:rPr>
                        <a:t>Sé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2023/2024</a:t>
                      </a:r>
                    </a:p>
                    <a:p>
                      <a:pPr algn="ctr"/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Booklist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267941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r>
                        <a:rPr lang="en-IE" dirty="0"/>
                        <a:t>To be paid to the school by parents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8742"/>
                  </a:ext>
                </a:extLst>
              </a:tr>
              <a:tr h="1185631">
                <a:tc>
                  <a:txBody>
                    <a:bodyPr/>
                    <a:lstStyle/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Photocopying and Arts and Crafts                          €35:00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 Licences                                                 €09.00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24-hour pupil personal accident insurance           €08.00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€52.00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 1st – 6th class                                                €25.00                                   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Tour and bus                                                  €40.00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€65.00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                                                                             €117.00</a:t>
                      </a:r>
                      <a:r>
                        <a:rPr lang="en-US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15546"/>
                  </a:ext>
                </a:extLst>
              </a:tr>
              <a:tr h="297798">
                <a:tc>
                  <a:txBody>
                    <a:bodyPr/>
                    <a:lstStyle/>
                    <a:p>
                      <a:r>
                        <a:rPr lang="en-IE" dirty="0"/>
                        <a:t>To be </a:t>
                      </a:r>
                      <a:r>
                        <a:rPr lang="en-IE" b="1" dirty="0"/>
                        <a:t>bought</a:t>
                      </a:r>
                      <a:r>
                        <a:rPr lang="en-IE" dirty="0"/>
                        <a:t> by parents – Stationary Only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48150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black pens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2 red pens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HB pencil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Eraser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dirty="0"/>
                        <a:t>Scissors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IE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pritt</a:t>
                      </a: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sticks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whiteboard markers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Whiteboard eraser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Pack of colouring pencils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Display folder 40 page A4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Maped</a:t>
                      </a:r>
                      <a:r>
                        <a:rPr lang="en-IE" dirty="0"/>
                        <a:t> Clear Ruler 30cm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Maped</a:t>
                      </a:r>
                      <a:r>
                        <a:rPr lang="en-IE" dirty="0"/>
                        <a:t> Twin Hole Pencil Sharpener with Bin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Maths Set </a:t>
                      </a:r>
                      <a:r>
                        <a:rPr lang="en-IE" dirty="0" err="1"/>
                        <a:t>Steadtler</a:t>
                      </a:r>
                      <a:r>
                        <a:rPr lang="en-IE" dirty="0"/>
                        <a:t> 10 </a:t>
                      </a:r>
                      <a:r>
                        <a:rPr lang="en-IE" dirty="0" err="1"/>
                        <a:t>pce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Sharp Scientific Calculator EL-W531TL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dirty="0"/>
                        <a:t>Please make sure all items have students’ names clearly labelled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367112"/>
                  </a:ext>
                </a:extLst>
              </a:tr>
              <a:tr h="297796">
                <a:tc>
                  <a:txBody>
                    <a:bodyPr/>
                    <a:lstStyle/>
                    <a:p>
                      <a:r>
                        <a:rPr lang="en-IE" dirty="0"/>
                        <a:t>Books that will be provided in September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123"/>
                  </a:ext>
                </a:extLst>
              </a:tr>
              <a:tr h="170399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Busy at Maths 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New Wave Mental Maths 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/>
                        <a:t>Word Wizard 6</a:t>
                      </a:r>
                      <a:r>
                        <a:rPr lang="en-IE" baseline="30000" dirty="0"/>
                        <a:t>th</a:t>
                      </a:r>
                      <a:r>
                        <a:rPr lang="en-IE" dirty="0"/>
                        <a:t> Class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Brendan </a:t>
                      </a:r>
                      <a:r>
                        <a:rPr kumimoji="0" lang="en-IE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Culligan</a:t>
                      </a:r>
                      <a:r>
                        <a:rPr kumimoji="0" lang="en-IE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Spelling Workbook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dirty="0" err="1"/>
                        <a:t>Caint</a:t>
                      </a:r>
                      <a:r>
                        <a:rPr lang="en-IE" dirty="0"/>
                        <a:t> is </a:t>
                      </a:r>
                      <a:r>
                        <a:rPr lang="en-IE" dirty="0" err="1"/>
                        <a:t>Comhrá</a:t>
                      </a:r>
                      <a:r>
                        <a:rPr lang="en-IE" dirty="0"/>
                        <a:t> 6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kumimoji="0" lang="en-US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copies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 writing copies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Wellbeing copy</a:t>
                      </a:r>
                      <a:endParaRPr lang="en-IE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E" b="1" dirty="0"/>
                        <a:t>The children already have and will need for September: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 for Tables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Collins English Dictionary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Briathra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A Students Guide To Irish Verbs </a:t>
                      </a:r>
                      <a:endParaRPr lang="en-IE" dirty="0"/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Foclóir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Eagran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Nua: Ó </a:t>
                      </a:r>
                      <a:r>
                        <a:rPr lang="en-IE" sz="135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Siochfhradha</a:t>
                      </a:r>
                      <a:r>
                        <a:rPr lang="en-IE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EDCO 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35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Scrap Book</a:t>
                      </a:r>
                      <a:endParaRPr lang="en-IE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000536"/>
                  </a:ext>
                </a:extLst>
              </a:tr>
            </a:tbl>
          </a:graphicData>
        </a:graphic>
      </p:graphicFrame>
      <p:pic>
        <p:nvPicPr>
          <p:cNvPr id="1026" name="Picture 2" descr="The Green Man Studio – Scoil Bhride Crosshaven">
            <a:extLst>
              <a:ext uri="{FF2B5EF4-FFF2-40B4-BE49-F238E27FC236}">
                <a16:creationId xmlns:a16="http://schemas.microsoft.com/office/drawing/2014/main" id="{8A7C076C-5820-53A2-7B18-EC39F41387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864974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The Green Man Studio – Scoil Bhride Crosshaven">
            <a:extLst>
              <a:ext uri="{FF2B5EF4-FFF2-40B4-BE49-F238E27FC236}">
                <a16:creationId xmlns:a16="http://schemas.microsoft.com/office/drawing/2014/main" id="{125DBD60-F903-6225-178B-5C7DCA18A7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8" t="33641" r="26347" b="34098"/>
          <a:stretch/>
        </p:blipFill>
        <p:spPr bwMode="auto">
          <a:xfrm>
            <a:off x="5065480" y="364321"/>
            <a:ext cx="927546" cy="44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21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3AF9F44E9514EB16E4BD5968DE625" ma:contentTypeVersion="10" ma:contentTypeDescription="Create a new document." ma:contentTypeScope="" ma:versionID="0fef09a32928cf23e89646cde850ca7d">
  <xsd:schema xmlns:xsd="http://www.w3.org/2001/XMLSchema" xmlns:xs="http://www.w3.org/2001/XMLSchema" xmlns:p="http://schemas.microsoft.com/office/2006/metadata/properties" xmlns:ns2="5d2a9bce-0c7e-487a-abe2-8d0b418ac06d" xmlns:ns3="8d070b0a-0d67-4bf3-81f1-246dc9a10cb9" targetNamespace="http://schemas.microsoft.com/office/2006/metadata/properties" ma:root="true" ma:fieldsID="e89fa8e96d2f344fff3e9c052bedd206" ns2:_="" ns3:_="">
    <xsd:import namespace="5d2a9bce-0c7e-487a-abe2-8d0b418ac06d"/>
    <xsd:import namespace="8d070b0a-0d67-4bf3-81f1-246dc9a10c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2a9bce-0c7e-487a-abe2-8d0b418ac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ae7c358-0422-4b68-a26d-082ac930cd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70b0a-0d67-4bf3-81f1-246dc9a10cb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0f5207-3b0e-48ae-92ac-7ac1d356c5dc}" ma:internalName="TaxCatchAll" ma:showField="CatchAllData" ma:web="8d070b0a-0d67-4bf3-81f1-246dc9a10c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2a9bce-0c7e-487a-abe2-8d0b418ac06d">
      <Terms xmlns="http://schemas.microsoft.com/office/infopath/2007/PartnerControls"/>
    </lcf76f155ced4ddcb4097134ff3c332f>
    <TaxCatchAll xmlns="8d070b0a-0d67-4bf3-81f1-246dc9a10cb9"/>
  </documentManagement>
</p:properties>
</file>

<file path=customXml/itemProps1.xml><?xml version="1.0" encoding="utf-8"?>
<ds:datastoreItem xmlns:ds="http://schemas.openxmlformats.org/officeDocument/2006/customXml" ds:itemID="{AA7CEE43-8933-471B-A8DA-AC057F11B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2a9bce-0c7e-487a-abe2-8d0b418ac06d"/>
    <ds:schemaRef ds:uri="8d070b0a-0d67-4bf3-81f1-246dc9a10c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3E9E25-1764-48BF-8F62-58A4973A35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61683D-1C66-47EC-A379-13C8E99BB967}">
  <ds:schemaRefs>
    <ds:schemaRef ds:uri="http://schemas.microsoft.com/office/2006/metadata/properties"/>
    <ds:schemaRef ds:uri="http://www.w3.org/XML/1998/namespace"/>
    <ds:schemaRef ds:uri="http://purl.org/dc/terms/"/>
    <ds:schemaRef ds:uri="5d2a9bce-0c7e-487a-abe2-8d0b418ac06d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d070b0a-0d67-4bf3-81f1-246dc9a10cb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199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Griffin</dc:creator>
  <cp:lastModifiedBy>Katie Ryan</cp:lastModifiedBy>
  <cp:revision>16</cp:revision>
  <dcterms:created xsi:type="dcterms:W3CDTF">2023-06-20T16:59:57Z</dcterms:created>
  <dcterms:modified xsi:type="dcterms:W3CDTF">2023-06-26T10:22:49Z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0x01010077F3AF9F44E9514EB16E4BD5968DE625</vt:lpwstr>
  </property>
</Properties>
</file>